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59" r:id="rId4"/>
    <p:sldId id="261" r:id="rId5"/>
    <p:sldId id="295" r:id="rId6"/>
    <p:sldId id="262" r:id="rId7"/>
    <p:sldId id="263" r:id="rId8"/>
    <p:sldId id="296" r:id="rId9"/>
    <p:sldId id="297" r:id="rId10"/>
    <p:sldId id="264" r:id="rId11"/>
    <p:sldId id="265" r:id="rId12"/>
    <p:sldId id="311" r:id="rId13"/>
    <p:sldId id="314" r:id="rId14"/>
    <p:sldId id="298" r:id="rId15"/>
    <p:sldId id="299" r:id="rId16"/>
    <p:sldId id="301" r:id="rId17"/>
    <p:sldId id="302" r:id="rId18"/>
    <p:sldId id="303" r:id="rId19"/>
    <p:sldId id="304" r:id="rId20"/>
    <p:sldId id="305" r:id="rId21"/>
    <p:sldId id="307" r:id="rId22"/>
    <p:sldId id="315" r:id="rId23"/>
    <p:sldId id="308" r:id="rId24"/>
    <p:sldId id="309" r:id="rId25"/>
    <p:sldId id="310" r:id="rId26"/>
    <p:sldId id="312" r:id="rId27"/>
  </p:sldIdLst>
  <p:sldSz cx="9144000" cy="5143500" type="screen16x9"/>
  <p:notesSz cx="6858000" cy="9144000"/>
  <p:embeddedFontLs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 Quang" initials="DQ" lastIdx="1" clrIdx="0">
    <p:extLst>
      <p:ext uri="{19B8F6BF-5375-455C-9EA6-DF929625EA0E}">
        <p15:presenceInfo xmlns:p15="http://schemas.microsoft.com/office/powerpoint/2012/main" userId="f80e9f45b3067b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1578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02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142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160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56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96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17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552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1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43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02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486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748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697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39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51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26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14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43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283463" y="1412487"/>
            <a:ext cx="7092697" cy="2542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ĐỀ TÀI T6 - UNISEC CHATBOT </a:t>
            </a:r>
            <a:b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CHATBOT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TƯ VẤN TUYỂN SINH ĐẠI HỌC</a:t>
            </a: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inh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Đỗ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Văn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Quang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791EF-D255-4F0D-AB06-800F41E92B85}"/>
              </a:ext>
            </a:extLst>
          </p:cNvPr>
          <p:cNvSpPr txBox="1"/>
          <p:nvPr/>
        </p:nvSpPr>
        <p:spPr>
          <a:xfrm>
            <a:off x="283464" y="4183343"/>
            <a:ext cx="323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Mentor: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Thanh Dung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Cao Trang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9301F-E202-4862-8CC1-6C33D8FC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607311"/>
            <a:ext cx="1647912" cy="14548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Rasa</a:t>
            </a:r>
            <a:endParaRPr lang="x-none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213577" y="1640168"/>
            <a:ext cx="5540764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Rasa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tảng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máy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mã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nguồn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mở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tạo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ra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ảo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văn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bản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giọng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nói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Rasa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tảng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hiểu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ngôn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tự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nhiên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đối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thoại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tích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hợp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50" name="Picture 2" descr="GitHub - RasaHQ/rasa: 💬 Open source machine learning framework to automate  text- and voice-based conversations: NLU, dialogue management, connect to  Slack, Facebook, and more - Create chatbots and voice assistants">
            <a:extLst>
              <a:ext uri="{FF2B5EF4-FFF2-40B4-BE49-F238E27FC236}">
                <a16:creationId xmlns:a16="http://schemas.microsoft.com/office/drawing/2014/main" id="{48303B2F-DA67-4656-AE78-066B719D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49" y="2592151"/>
            <a:ext cx="1963478" cy="175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asa Bots Meetup: Human-Centred Conversational AI Design – Dr. Carmen  Martínez">
            <a:extLst>
              <a:ext uri="{FF2B5EF4-FFF2-40B4-BE49-F238E27FC236}">
                <a16:creationId xmlns:a16="http://schemas.microsoft.com/office/drawing/2014/main" id="{54DED764-60D6-441C-9102-CAD8D4D3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63" y="1405603"/>
            <a:ext cx="2273874" cy="116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Các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thành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phần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chính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của</a:t>
            </a:r>
            <a:r>
              <a:rPr lang="en-US" sz="2000" b="1" dirty="0">
                <a:solidFill>
                  <a:schemeClr val="bg1"/>
                </a:solidFill>
              </a:rPr>
              <a:t> Rasa 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122449" y="1552619"/>
            <a:ext cx="4392844" cy="2411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Rasa NLU</a:t>
            </a:r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 - một thư viện để hiểu ngôn ngữ tự nhiên (NLU) thực hiện phân loại ý định và trích xuất thực thể từ đầu vào của người dùng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600" b="1" dirty="0">
                <a:latin typeface="Calibri" panose="020F0502020204030204" pitchFamily="34" charset="0"/>
                <a:cs typeface="Calibri" panose="020F0502020204030204" pitchFamily="34" charset="0"/>
              </a:rPr>
              <a:t>Rasa Core</a:t>
            </a:r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 - một khung chatbot với quản lý hội thoại , lấy đầu vào có cấu trúc từ NLU. NLU và Core là độc lập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Picture 2" descr="https://legacy-docs.rasa.com/docs/core/0.10.4/_images/rasa_system.png">
            <a:extLst>
              <a:ext uri="{FF2B5EF4-FFF2-40B4-BE49-F238E27FC236}">
                <a16:creationId xmlns:a16="http://schemas.microsoft.com/office/drawing/2014/main" id="{E3579AFD-9AEB-42B6-927B-E55FB0D1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02" y="1327350"/>
            <a:ext cx="3720473" cy="28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lang="x-none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213577" y="1640168"/>
            <a:ext cx="5859098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Mongodb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trị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sở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nguồn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mở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sở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thuộc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NoSql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Mongodb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database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hướng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tài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(document),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lưu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trữ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document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kiểu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json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thay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vì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dạng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bảng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như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sở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quan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098" name="Picture 2" descr="The Definitive Guide to MongoDB - Learn Interactively">
            <a:extLst>
              <a:ext uri="{FF2B5EF4-FFF2-40B4-BE49-F238E27FC236}">
                <a16:creationId xmlns:a16="http://schemas.microsoft.com/office/drawing/2014/main" id="{483D14B6-0064-49F0-B152-2ED39646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82" y="1543936"/>
            <a:ext cx="2390841" cy="22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8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274" y="1557268"/>
            <a:ext cx="5848401" cy="339483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Android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hành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dựa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tảng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linux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thiết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kế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thiết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bị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di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nói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chung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Android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khả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tùy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biến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rất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cao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chạy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thiết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bị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trúc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vi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hành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android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đang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chiếm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hơn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80%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thị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thiết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bị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di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đại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ngày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nay.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6" name="Picture 2" descr="A pop of color and more: updates to Android's brand">
            <a:extLst>
              <a:ext uri="{FF2B5EF4-FFF2-40B4-BE49-F238E27FC236}">
                <a16:creationId xmlns:a16="http://schemas.microsoft.com/office/drawing/2014/main" id="{0E2FC900-9B69-4235-9BAD-63C66A7FC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97" y="1989574"/>
            <a:ext cx="2625606" cy="15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288;p19">
            <a:extLst>
              <a:ext uri="{FF2B5EF4-FFF2-40B4-BE49-F238E27FC236}">
                <a16:creationId xmlns:a16="http://schemas.microsoft.com/office/drawing/2014/main" id="{E8E433A7-C253-46CC-8A5A-1F8EBC94D3F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8" name="Google Shape;289;p19">
              <a:extLst>
                <a:ext uri="{FF2B5EF4-FFF2-40B4-BE49-F238E27FC236}">
                  <a16:creationId xmlns:a16="http://schemas.microsoft.com/office/drawing/2014/main" id="{D50CDAA5-8B7C-49A8-93C6-994FECE84338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90;p19">
              <a:extLst>
                <a:ext uri="{FF2B5EF4-FFF2-40B4-BE49-F238E27FC236}">
                  <a16:creationId xmlns:a16="http://schemas.microsoft.com/office/drawing/2014/main" id="{9839BC89-476B-4640-A15A-05BCE30F57A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91;p19">
              <a:extLst>
                <a:ext uri="{FF2B5EF4-FFF2-40B4-BE49-F238E27FC236}">
                  <a16:creationId xmlns:a16="http://schemas.microsoft.com/office/drawing/2014/main" id="{EF198343-6B54-47A9-8FEE-97D76471303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92;p19">
              <a:extLst>
                <a:ext uri="{FF2B5EF4-FFF2-40B4-BE49-F238E27FC236}">
                  <a16:creationId xmlns:a16="http://schemas.microsoft.com/office/drawing/2014/main" id="{14A2C555-DDCF-4CB8-8FF3-214E2E51D3BF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93;p19">
              <a:extLst>
                <a:ext uri="{FF2B5EF4-FFF2-40B4-BE49-F238E27FC236}">
                  <a16:creationId xmlns:a16="http://schemas.microsoft.com/office/drawing/2014/main" id="{A1261800-C977-43D1-B576-4A244B8E919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94;p19">
              <a:extLst>
                <a:ext uri="{FF2B5EF4-FFF2-40B4-BE49-F238E27FC236}">
                  <a16:creationId xmlns:a16="http://schemas.microsoft.com/office/drawing/2014/main" id="{B8E0E62D-217E-433D-952E-8739D3A0D250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5;p19">
              <a:extLst>
                <a:ext uri="{FF2B5EF4-FFF2-40B4-BE49-F238E27FC236}">
                  <a16:creationId xmlns:a16="http://schemas.microsoft.com/office/drawing/2014/main" id="{5AF80A44-1EB3-45C4-8028-D68BE9527105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7590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378180" y="3136200"/>
            <a:ext cx="44844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XÂY DỰNG VÀ PHÁT TRIỂN HỆ THỐNG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1366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Mô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hình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kiến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trúc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hệ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thống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8600" y="1488556"/>
            <a:ext cx="4590107" cy="3463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Client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android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mobile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Server</a:t>
            </a:r>
            <a:r>
              <a:rPr lang="vi-VN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Xây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rasa framework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ngôn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python: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NLU: X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ác</a:t>
            </a:r>
            <a:r>
              <a:rPr lang="vi-VN" sz="1600" spc="-45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vi-VN" sz="1600" spc="-35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vi-VN" sz="1600" spc="-4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ý</a:t>
            </a:r>
            <a:r>
              <a:rPr lang="vi-VN" sz="1600" spc="-45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vi-VN" sz="1600" spc="-45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câu</a:t>
            </a:r>
            <a:r>
              <a:rPr lang="vi-VN" sz="1600" spc="-4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vi-VN" sz="1600" spc="-45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(intent classification) và trích chọn thông tin (slots</a:t>
            </a:r>
            <a:r>
              <a:rPr lang="vi-VN" sz="1600" spc="-2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filter).</a:t>
            </a:r>
            <a:endParaRPr lang="en-US" sz="1600" dirty="0">
              <a:effectLst/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DM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 Thành phần quản lý đối thoại giữ và cập nhật ngữ cảnh của cuộc hội thoại</a:t>
            </a:r>
            <a:r>
              <a:rPr lang="en-US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NLG: T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hành phần sinh ngôn ngữ dựa vào chính sách (policy) và hành động được xác định trong DM thông qua các tập hội thoại.</a:t>
            </a:r>
            <a:endParaRPr lang="en-US" sz="1600" dirty="0">
              <a:effectLst/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39A6C6-30B5-491D-933C-B165442F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256" y="1552620"/>
            <a:ext cx="3824622" cy="2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9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phía</a:t>
            </a:r>
            <a:r>
              <a:rPr lang="en-US" dirty="0">
                <a:solidFill>
                  <a:schemeClr val="bg1"/>
                </a:solidFill>
              </a:rPr>
              <a:t> Client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621488" y="1436923"/>
            <a:ext cx="4168327" cy="269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Client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xây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mô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hình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MVC.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Cấu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trúc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source  code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gồm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phần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chính</a:t>
            </a:r>
            <a:r>
              <a:rPr lang="vi-VN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</a:t>
            </a:r>
            <a:endParaRPr lang="en-US" sz="1600" dirty="0"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Adapter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Res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8F96DA1-7A2C-44AD-8C25-006856B5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61" y="1436923"/>
            <a:ext cx="2780911" cy="30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4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478500" y="1388094"/>
            <a:ext cx="7522693" cy="3355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Server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xây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tảng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rasa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ngôn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python.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 rasa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hỗ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Phân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loại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dùng</a:t>
            </a:r>
            <a:endParaRPr lang="en-US" sz="1600" dirty="0"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Trích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xuất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thể</a:t>
            </a:r>
            <a:endParaRPr lang="en-US" sz="1600" dirty="0"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Tiền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endParaRPr lang="en-US" sz="1600" dirty="0"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chọn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phản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hồi</a:t>
            </a:r>
            <a:endParaRPr lang="en-US" sz="1600" dirty="0">
              <a:latin typeface="Calibri" panose="020F0502020204030204" pitchFamily="34" charset="0"/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02909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ý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12466" y="1494610"/>
            <a:ext cx="5138695" cy="1808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Mỗi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tập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(intent)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mẫu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câu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hay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nhất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tin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quan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mỗi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trích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xuất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tạo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(entity)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FA2EB3D-2C4D-4F93-AF7B-A7F532F1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1494610"/>
            <a:ext cx="3428504" cy="28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actions </a:t>
            </a:r>
            <a:r>
              <a:rPr lang="en-US" dirty="0" err="1">
                <a:solidFill>
                  <a:schemeClr val="bg1"/>
                </a:solidFill>
              </a:rPr>
              <a:t>đưa</a:t>
            </a:r>
            <a:r>
              <a:rPr lang="en-US" dirty="0">
                <a:solidFill>
                  <a:schemeClr val="bg1"/>
                </a:solidFill>
              </a:rPr>
              <a:t> ra </a:t>
            </a:r>
            <a:r>
              <a:rPr lang="en-US" dirty="0" err="1">
                <a:solidFill>
                  <a:schemeClr val="bg1"/>
                </a:solidFill>
              </a:rPr>
              <a:t>phản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hồi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35513" y="1423599"/>
            <a:ext cx="5044689" cy="2063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Khi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yêu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cầu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đầu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thì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chatbot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chọn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(actions)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đáp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cầu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actions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tin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dựa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sở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D9ECD2-BCB3-4DE6-8CFB-7FE93CAB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90" y="1423600"/>
            <a:ext cx="3338623" cy="30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NỘI DUNG CHÍNH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C3C9-C1CA-4AE0-AE2A-D6E0C22BA50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4275" y="3505793"/>
            <a:ext cx="3378300" cy="101192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03: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A4608-6DC1-4F72-B8BE-A489A58015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3221" y="1682887"/>
            <a:ext cx="3378300" cy="8888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04: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C5D58C-2BE2-48BB-993D-570A7487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378300" cy="766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01: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04910F0-948A-483D-A9B4-3BEE737E82F8}"/>
              </a:ext>
            </a:extLst>
          </p:cNvPr>
          <p:cNvSpPr txBox="1">
            <a:spLocks/>
          </p:cNvSpPr>
          <p:nvPr/>
        </p:nvSpPr>
        <p:spPr>
          <a:xfrm>
            <a:off x="4743221" y="2892150"/>
            <a:ext cx="3378300" cy="89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05: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26A4756-FB02-4814-A4C3-14DBB46775DC}"/>
              </a:ext>
            </a:extLst>
          </p:cNvPr>
          <p:cNvSpPr txBox="1">
            <a:spLocks/>
          </p:cNvSpPr>
          <p:nvPr/>
        </p:nvSpPr>
        <p:spPr>
          <a:xfrm>
            <a:off x="814275" y="2408304"/>
            <a:ext cx="3378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02: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378180" y="3136200"/>
            <a:ext cx="44844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QUẢ THỰC NGHIỆM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951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Các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12466" y="1328909"/>
            <a:ext cx="7429454" cy="3422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Gợi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chọn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vùng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miền,mức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Gợi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chọn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nguyện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vọng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Random Forest).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chuẩn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đại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điểm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chuân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theo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chỉ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tiêu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tổ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hợp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xét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tuyển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mức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lương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tham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khảo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hội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việc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địa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chỉ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trường,xếp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hạng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áp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tiếng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Việt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không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dấu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1762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07195-301A-4ED6-A55E-7754AB303C9F}"/>
              </a:ext>
            </a:extLst>
          </p:cNvPr>
          <p:cNvSpPr txBox="1"/>
          <p:nvPr/>
        </p:nvSpPr>
        <p:spPr>
          <a:xfrm>
            <a:off x="542693" y="17841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2C296-F5EB-4038-8271-018DB38E1205}"/>
              </a:ext>
            </a:extLst>
          </p:cNvPr>
          <p:cNvSpPr txBox="1"/>
          <p:nvPr/>
        </p:nvSpPr>
        <p:spPr>
          <a:xfrm>
            <a:off x="7408545" y="4650522"/>
            <a:ext cx="173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T6-UnisecChatbot">
            <a:hlinkClick r:id="" action="ppaction://media"/>
            <a:extLst>
              <a:ext uri="{FF2B5EF4-FFF2-40B4-BE49-F238E27FC236}">
                <a16:creationId xmlns:a16="http://schemas.microsoft.com/office/drawing/2014/main" id="{666176EC-8BAB-41D6-8F8E-0BDD6D52F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200" y="65126"/>
            <a:ext cx="2533263" cy="48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378180" y="3136200"/>
            <a:ext cx="44844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LUẬN VÀ ĐỊNH HƯỚNG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1003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luận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262847" y="1339205"/>
            <a:ext cx="7429454" cy="3198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qua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tập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project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anh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chị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mentor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hướng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dẫn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tận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tình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hỏi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rất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kỹ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thuật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thêm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thức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trúc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client-server,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kỹ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AI,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rasa framework, android…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kỹ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mềm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: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kỹ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việc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kỹ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vấn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gặp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vấn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đề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quá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trình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project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thì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thế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nào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655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312466" y="1339702"/>
            <a:ext cx="7223891" cy="2610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Vì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ngắn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còn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chức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năng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muốn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thiện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nhưng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vẫn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chưa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đủ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nếu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em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muốn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phát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triển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thêm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Tích hợp speech to text và text to speech cho chatbot để hỗ trợ</a:t>
            </a:r>
            <a:r>
              <a:rPr lang="vi-VN" sz="1600" spc="-3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vi-VN" sz="1600" dirty="0">
                <a:effectLst/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voice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Gợi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ý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kết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bạn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chat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giữa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viên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cùng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mục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đích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tìm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trường</a:t>
            </a:r>
            <a:r>
              <a:rPr lang="en-US" sz="1600" dirty="0"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hướng</a:t>
            </a:r>
            <a:endParaRPr lang="x-none" dirty="0">
              <a:solidFill>
                <a:schemeClr val="bg1"/>
              </a:solidFill>
            </a:endParaRPr>
          </a:p>
        </p:txBody>
      </p:sp>
      <p:grpSp>
        <p:nvGrpSpPr>
          <p:cNvPr id="12" name="Google Shape;288;p19">
            <a:extLst>
              <a:ext uri="{FF2B5EF4-FFF2-40B4-BE49-F238E27FC236}">
                <a16:creationId xmlns:a16="http://schemas.microsoft.com/office/drawing/2014/main" id="{18DFA4DA-9EF2-45F7-87C2-4962F4186690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" name="Google Shape;289;p19">
              <a:extLst>
                <a:ext uri="{FF2B5EF4-FFF2-40B4-BE49-F238E27FC236}">
                  <a16:creationId xmlns:a16="http://schemas.microsoft.com/office/drawing/2014/main" id="{F2F36E88-B1EC-4441-A8D5-C253B6B81C4E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90;p19">
              <a:extLst>
                <a:ext uri="{FF2B5EF4-FFF2-40B4-BE49-F238E27FC236}">
                  <a16:creationId xmlns:a16="http://schemas.microsoft.com/office/drawing/2014/main" id="{C591DC74-03F2-4282-B19B-CF3A88C56C8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91;p19">
              <a:extLst>
                <a:ext uri="{FF2B5EF4-FFF2-40B4-BE49-F238E27FC236}">
                  <a16:creationId xmlns:a16="http://schemas.microsoft.com/office/drawing/2014/main" id="{3E5B3E2F-D53D-4D56-B34D-866723879D3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92;p19">
              <a:extLst>
                <a:ext uri="{FF2B5EF4-FFF2-40B4-BE49-F238E27FC236}">
                  <a16:creationId xmlns:a16="http://schemas.microsoft.com/office/drawing/2014/main" id="{17A14097-8E4A-4FF6-B7A8-9BEB1CF7C904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93;p19">
              <a:extLst>
                <a:ext uri="{FF2B5EF4-FFF2-40B4-BE49-F238E27FC236}">
                  <a16:creationId xmlns:a16="http://schemas.microsoft.com/office/drawing/2014/main" id="{AA15A237-8F4D-4220-BE87-5E4AB810E7B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4;p19">
              <a:extLst>
                <a:ext uri="{FF2B5EF4-FFF2-40B4-BE49-F238E27FC236}">
                  <a16:creationId xmlns:a16="http://schemas.microsoft.com/office/drawing/2014/main" id="{5D2FFADD-65CA-484F-809F-0EAA28FCAD5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5;p19">
              <a:extLst>
                <a:ext uri="{FF2B5EF4-FFF2-40B4-BE49-F238E27FC236}">
                  <a16:creationId xmlns:a16="http://schemas.microsoft.com/office/drawing/2014/main" id="{01D811CF-6A4A-497B-93CB-B9192B16EF51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76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6146" name="Picture 2" descr="Ias 18 and ifrs 5">
            <a:extLst>
              <a:ext uri="{FF2B5EF4-FFF2-40B4-BE49-F238E27FC236}">
                <a16:creationId xmlns:a16="http://schemas.microsoft.com/office/drawing/2014/main" id="{74671701-813E-437F-B7DE-8AC3BF0E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680470"/>
            <a:ext cx="5791200" cy="42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1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378181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GIỚI THIỆU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Đặt vấn đề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446028"/>
            <a:ext cx="7414648" cy="3190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Việc lựa chọn một trường đại học phù hợp là rất quan trọng đối với mỗi học sinh.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Cả nước có đến hơn 460 trường đại học, cao đẳng.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Với hơn 180 ngành nghề đào tạo khác nhau.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Thông tin trên mạng quá nhiều và không có sự chọn lọc.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➔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nắm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tuyển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10" name="Google Shape;892;p46">
            <a:extLst>
              <a:ext uri="{FF2B5EF4-FFF2-40B4-BE49-F238E27FC236}">
                <a16:creationId xmlns:a16="http://schemas.microsoft.com/office/drawing/2014/main" id="{74CBFE40-2F72-4ED1-A126-B6CB84A04FE7}"/>
              </a:ext>
            </a:extLst>
          </p:cNvPr>
          <p:cNvGrpSpPr/>
          <p:nvPr/>
        </p:nvGrpSpPr>
        <p:grpSpPr>
          <a:xfrm>
            <a:off x="361296" y="587256"/>
            <a:ext cx="309022" cy="376837"/>
            <a:chOff x="596350" y="929175"/>
            <a:chExt cx="407950" cy="497475"/>
          </a:xfrm>
        </p:grpSpPr>
        <p:sp>
          <p:nvSpPr>
            <p:cNvPr id="11" name="Google Shape;893;p46">
              <a:extLst>
                <a:ext uri="{FF2B5EF4-FFF2-40B4-BE49-F238E27FC236}">
                  <a16:creationId xmlns:a16="http://schemas.microsoft.com/office/drawing/2014/main" id="{150C8F46-D147-47E5-A5EF-DFBED44F02E3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4;p46">
              <a:extLst>
                <a:ext uri="{FF2B5EF4-FFF2-40B4-BE49-F238E27FC236}">
                  <a16:creationId xmlns:a16="http://schemas.microsoft.com/office/drawing/2014/main" id="{3DF3CF36-12D1-425D-A949-384CD4A07043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;p46">
              <a:extLst>
                <a:ext uri="{FF2B5EF4-FFF2-40B4-BE49-F238E27FC236}">
                  <a16:creationId xmlns:a16="http://schemas.microsoft.com/office/drawing/2014/main" id="{A1AC1DDC-0FDE-4E52-B9F6-BD6C233015B8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;p46">
              <a:extLst>
                <a:ext uri="{FF2B5EF4-FFF2-40B4-BE49-F238E27FC236}">
                  <a16:creationId xmlns:a16="http://schemas.microsoft.com/office/drawing/2014/main" id="{9D723C7A-02C9-4999-8F08-0ED77402884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7;p46">
              <a:extLst>
                <a:ext uri="{FF2B5EF4-FFF2-40B4-BE49-F238E27FC236}">
                  <a16:creationId xmlns:a16="http://schemas.microsoft.com/office/drawing/2014/main" id="{DCA0FBAA-9615-4437-BF24-24757A7FD26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8;p46">
              <a:extLst>
                <a:ext uri="{FF2B5EF4-FFF2-40B4-BE49-F238E27FC236}">
                  <a16:creationId xmlns:a16="http://schemas.microsoft.com/office/drawing/2014/main" id="{1F74750A-1CB4-41E6-9772-DD7E5025775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9;p46">
              <a:extLst>
                <a:ext uri="{FF2B5EF4-FFF2-40B4-BE49-F238E27FC236}">
                  <a16:creationId xmlns:a16="http://schemas.microsoft.com/office/drawing/2014/main" id="{2E7C63C2-0F3F-4A93-8F92-3853B454616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pháp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24055" y="1504261"/>
            <a:ext cx="7934718" cy="2660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Xây dựng một công cụ hỗ trợ các học sinh với các chức năng sau :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Giúp học sinh dễ dàng nắm bắt được thông tin tuyển sinh.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Nội dung chính xác đầy đủ.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Gợi ý để học sinh lựa chọn một cách phù hợp.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B69D1-A4B7-4FA3-8E05-AB9D130D213F}"/>
              </a:ext>
            </a:extLst>
          </p:cNvPr>
          <p:cNvSpPr txBox="1"/>
          <p:nvPr/>
        </p:nvSpPr>
        <p:spPr>
          <a:xfrm>
            <a:off x="202372" y="4151954"/>
            <a:ext cx="6871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➔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Chatbot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tư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vấn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tuyển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đại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Unisec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 Condensed" panose="02000000000000000000" pitchFamily="2" charset="0"/>
                <a:cs typeface="Calibri" panose="020F0502020204030204" pitchFamily="34" charset="0"/>
              </a:rPr>
              <a:t>-chatbot)</a:t>
            </a:r>
          </a:p>
        </p:txBody>
      </p:sp>
      <p:grpSp>
        <p:nvGrpSpPr>
          <p:cNvPr id="11" name="Google Shape;892;p46">
            <a:extLst>
              <a:ext uri="{FF2B5EF4-FFF2-40B4-BE49-F238E27FC236}">
                <a16:creationId xmlns:a16="http://schemas.microsoft.com/office/drawing/2014/main" id="{6D87BC84-7733-4BAD-9BDE-1D549EB653F3}"/>
              </a:ext>
            </a:extLst>
          </p:cNvPr>
          <p:cNvGrpSpPr/>
          <p:nvPr/>
        </p:nvGrpSpPr>
        <p:grpSpPr>
          <a:xfrm>
            <a:off x="339885" y="587256"/>
            <a:ext cx="309022" cy="376837"/>
            <a:chOff x="596350" y="929175"/>
            <a:chExt cx="407950" cy="497475"/>
          </a:xfrm>
        </p:grpSpPr>
        <p:sp>
          <p:nvSpPr>
            <p:cNvPr id="12" name="Google Shape;893;p46">
              <a:extLst>
                <a:ext uri="{FF2B5EF4-FFF2-40B4-BE49-F238E27FC236}">
                  <a16:creationId xmlns:a16="http://schemas.microsoft.com/office/drawing/2014/main" id="{37C1C92D-E7AC-4EB9-9186-20112CE8F9A3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4;p46">
              <a:extLst>
                <a:ext uri="{FF2B5EF4-FFF2-40B4-BE49-F238E27FC236}">
                  <a16:creationId xmlns:a16="http://schemas.microsoft.com/office/drawing/2014/main" id="{D57CD628-75DF-4DFF-92EE-529643C27EC9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5;p46">
              <a:extLst>
                <a:ext uri="{FF2B5EF4-FFF2-40B4-BE49-F238E27FC236}">
                  <a16:creationId xmlns:a16="http://schemas.microsoft.com/office/drawing/2014/main" id="{A49F8021-61DF-43BD-9DFD-91EAFD97277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;p46">
              <a:extLst>
                <a:ext uri="{FF2B5EF4-FFF2-40B4-BE49-F238E27FC236}">
                  <a16:creationId xmlns:a16="http://schemas.microsoft.com/office/drawing/2014/main" id="{012B1542-DBEA-40CA-BCF8-BEF5C08130EE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7;p46">
              <a:extLst>
                <a:ext uri="{FF2B5EF4-FFF2-40B4-BE49-F238E27FC236}">
                  <a16:creationId xmlns:a16="http://schemas.microsoft.com/office/drawing/2014/main" id="{2E55C521-DBA2-49D6-8775-817C6AE1FF3B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8;p46">
              <a:extLst>
                <a:ext uri="{FF2B5EF4-FFF2-40B4-BE49-F238E27FC236}">
                  <a16:creationId xmlns:a16="http://schemas.microsoft.com/office/drawing/2014/main" id="{61EB5F73-CB8E-4572-B64E-D9C71A62FBCC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9;p46">
              <a:extLst>
                <a:ext uri="{FF2B5EF4-FFF2-40B4-BE49-F238E27FC236}">
                  <a16:creationId xmlns:a16="http://schemas.microsoft.com/office/drawing/2014/main" id="{FD35E160-D752-4CA6-8613-1291C9D8E2B8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841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47918" y="1318332"/>
            <a:ext cx="548195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5"/>
                </a:solidFill>
              </a:rPr>
              <a:t>ChatBot là gì?</a:t>
            </a:r>
            <a:br>
              <a:rPr lang="en" sz="4800" dirty="0">
                <a:solidFill>
                  <a:schemeClr val="accent5"/>
                </a:solidFill>
              </a:rPr>
            </a:br>
            <a:endParaRPr sz="4800" dirty="0">
              <a:solidFill>
                <a:schemeClr val="accent5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247918" y="2290368"/>
            <a:ext cx="4651184" cy="2098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Chatbot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chuyện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qua internet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nhắn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632A9-785B-493B-967F-B86B8CF4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82" y="1457604"/>
            <a:ext cx="3657600" cy="293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189807" y="1584256"/>
            <a:ext cx="5742642" cy="305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Chatbot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hữu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ích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trực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tuyến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lượng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lớn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Rất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tảng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hỗ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trợ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trò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chuyện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trực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tuyến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: Facebook, Slack, Skype, Telegram,…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lượng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người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dùng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điện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thoại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minh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ngày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càng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bước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tiến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lớn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trong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ngành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AI: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ngôn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ngữ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tự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nhiên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xử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tiếng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nói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máy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Ngày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càng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platform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hỗ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trợ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Vì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sao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cầu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sử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dụng</a:t>
            </a:r>
            <a:r>
              <a:rPr lang="en-US" sz="2000" b="1" dirty="0">
                <a:solidFill>
                  <a:schemeClr val="bg1"/>
                </a:solidFill>
              </a:rPr>
              <a:t> chatbot </a:t>
            </a:r>
            <a:r>
              <a:rPr lang="en-US" sz="2000" b="1" dirty="0" err="1">
                <a:solidFill>
                  <a:schemeClr val="bg1"/>
                </a:solidFill>
              </a:rPr>
              <a:t>ngày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càng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tăng</a:t>
            </a:r>
            <a:r>
              <a:rPr lang="en-US" sz="2000" b="1" dirty="0">
                <a:solidFill>
                  <a:schemeClr val="bg1"/>
                </a:solidFill>
              </a:rPr>
              <a:t> ?</a:t>
            </a:r>
            <a:endParaRPr lang="x-none" sz="1400" dirty="0">
              <a:solidFill>
                <a:schemeClr val="bg1"/>
              </a:solidFill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6A1285D-C267-42B0-A21E-4B0A6194C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86" y="1245963"/>
            <a:ext cx="2299379" cy="3189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378181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CÔNG NGHỆ SỬ DỤNG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9068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6" name="Picture 2" descr="Rasa | LinkedIn">
            <a:extLst>
              <a:ext uri="{FF2B5EF4-FFF2-40B4-BE49-F238E27FC236}">
                <a16:creationId xmlns:a16="http://schemas.microsoft.com/office/drawing/2014/main" id="{C46CD7E7-DE59-4829-A7D5-7035C2355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92" y="2103079"/>
            <a:ext cx="1656615" cy="165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goDB – Bloor Research">
            <a:extLst>
              <a:ext uri="{FF2B5EF4-FFF2-40B4-BE49-F238E27FC236}">
                <a16:creationId xmlns:a16="http://schemas.microsoft.com/office/drawing/2014/main" id="{2BE758CD-9874-4DFF-B1CF-77FA891B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75" y="2026920"/>
            <a:ext cx="2714679" cy="173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ndroid | The platform pushing what's possible">
            <a:extLst>
              <a:ext uri="{FF2B5EF4-FFF2-40B4-BE49-F238E27FC236}">
                <a16:creationId xmlns:a16="http://schemas.microsoft.com/office/drawing/2014/main" id="{BBF0FC93-E932-4FD9-9AF5-AF0A0E1BE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" y="1873656"/>
            <a:ext cx="3255365" cy="20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4516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1173</Words>
  <Application>Microsoft Office PowerPoint</Application>
  <PresentationFormat>On-screen Show (16:9)</PresentationFormat>
  <Paragraphs>119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Arvo</vt:lpstr>
      <vt:lpstr>Roboto Condensed Light</vt:lpstr>
      <vt:lpstr>Roboto Condensed</vt:lpstr>
      <vt:lpstr>Wingdings</vt:lpstr>
      <vt:lpstr>Arial</vt:lpstr>
      <vt:lpstr>Salerio template</vt:lpstr>
      <vt:lpstr>ĐỀ TÀI T6 - UNISEC CHATBOT  CHATBOT TƯ VẤN TUYỂN SINH ĐẠI HỌC   Sinh viên: Đỗ Văn Quang</vt:lpstr>
      <vt:lpstr>NỘI DUNG CHÍNH </vt:lpstr>
      <vt:lpstr>GIỚI THIỆU</vt:lpstr>
      <vt:lpstr>Đặt vấn đề </vt:lpstr>
      <vt:lpstr>Giải pháp</vt:lpstr>
      <vt:lpstr>ChatBot là gì? </vt:lpstr>
      <vt:lpstr>Vì sao nhu cầu sử dụng chatbot ngày càng tăng ?</vt:lpstr>
      <vt:lpstr>CÔNG NGHỆ SỬ DỤNG</vt:lpstr>
      <vt:lpstr>PowerPoint Presentation</vt:lpstr>
      <vt:lpstr>Rasa</vt:lpstr>
      <vt:lpstr>Các thành phần chính của Rasa </vt:lpstr>
      <vt:lpstr>Mongodb</vt:lpstr>
      <vt:lpstr>Android</vt:lpstr>
      <vt:lpstr>XÂY DỰNG VÀ PHÁT TRIỂN HỆ THỐNG</vt:lpstr>
      <vt:lpstr>Mô hình kiến trúc hệ thống </vt:lpstr>
      <vt:lpstr>Xây dựng ứng dụng phía Client </vt:lpstr>
      <vt:lpstr>Xây dựng Server</vt:lpstr>
      <vt:lpstr>Xây dựng ý định người dùng</vt:lpstr>
      <vt:lpstr>Xây dựng các actions đưa ra phản hồi</vt:lpstr>
      <vt:lpstr>KẾT QUẢ THỰC NGHIỆM</vt:lpstr>
      <vt:lpstr>Các chức năng đã hoàn thành</vt:lpstr>
      <vt:lpstr>PowerPoint Presentation</vt:lpstr>
      <vt:lpstr>KẾT LUẬN VÀ ĐỊNH HƯỚNG</vt:lpstr>
      <vt:lpstr>Kết luận</vt:lpstr>
      <vt:lpstr>Định hướng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 T6 - UNISEC CHATBOT  CHATBOT TƯ VẤN TUYỂN SINH ĐẠI HỌC   Sinh viên: Đỗ Văn Quang</dc:title>
  <dc:creator>DUNG</dc:creator>
  <cp:lastModifiedBy>Do Quang</cp:lastModifiedBy>
  <cp:revision>6</cp:revision>
  <dcterms:modified xsi:type="dcterms:W3CDTF">2021-06-07T02:26:26Z</dcterms:modified>
</cp:coreProperties>
</file>